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70" r:id="rId5"/>
    <p:sldId id="266" r:id="rId6"/>
    <p:sldId id="267" r:id="rId7"/>
    <p:sldId id="268" r:id="rId8"/>
    <p:sldId id="261" r:id="rId9"/>
    <p:sldId id="262" r:id="rId10"/>
    <p:sldId id="263" r:id="rId11"/>
    <p:sldId id="264" r:id="rId12"/>
    <p:sldId id="265" r:id="rId13"/>
    <p:sldId id="273" r:id="rId14"/>
    <p:sldId id="271" r:id="rId15"/>
    <p:sldId id="272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642" y="-21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34A6C98-70C2-4C02-AB87-FB6EAD66D821}" type="datetimeFigureOut">
              <a:rPr lang="cs-CZ" smtClean="0"/>
              <a:t>10.3.2021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316A178-2E60-4222-B51F-20C1BE6D189F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487841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200" dirty="0" smtClean="0"/>
              <a:t>Základní škola Nová Hradečná</a:t>
            </a:r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sz="2800" dirty="0" smtClean="0"/>
              <a:t>okres Olomouc, příspěvková organizace</a:t>
            </a:r>
            <a:br>
              <a:rPr lang="cs-CZ" sz="2800" dirty="0" smtClean="0"/>
            </a:br>
            <a:r>
              <a:rPr lang="cs-CZ" sz="2800" dirty="0"/>
              <a:t/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861285"/>
            <a:ext cx="1763241" cy="1767751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1628800"/>
            <a:ext cx="8352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/>
              <a:t>Jsme malotřídní škola nacházející se na rozhraní okresů Olomouc a Šumperk. Vyučujeme 1. – 5. ročník ve třech třídách.  Na škole působí 3 učitelky, vychovatelka ŠD, 3 asistenti pedagoga a provozní pracovnice. V loňském školním roce školu navštěvovalo 32 žáků. </a:t>
            </a:r>
          </a:p>
          <a:p>
            <a:pPr algn="just"/>
            <a:r>
              <a:rPr lang="cs-CZ" dirty="0" smtClean="0"/>
              <a:t>Při realizaci EVVO ve škole využíváme blízkost lesa a proto mnohé aktivity probíhají právě zde. Děti se tak učí žít v souladu s přírodou, uvědomují si důsledky dopadu činnosti člověka na životní prostředí přímo v terénu (kůrovcová kalamita) a mohou celý ekosystém les pochopit zevnitř. V loňském roce se nám také podařilo dokončit realizaci projektu „Učíme se v zahradě“. Díky němu a finančním prostředkům ze SFŽP jsme </a:t>
            </a:r>
            <a:r>
              <a:rPr lang="cs-CZ" dirty="0" err="1" smtClean="0"/>
              <a:t>zrevitalizovali</a:t>
            </a:r>
            <a:r>
              <a:rPr lang="cs-CZ" dirty="0" smtClean="0"/>
              <a:t> prostory školní zahrady a rozšířili tak možnost realizovat výuku a aktivity spojené s EVVO přímo zde.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8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4176464" cy="5979294"/>
          </a:xfrm>
        </p:spPr>
        <p:txBody>
          <a:bodyPr>
            <a:normAutofit/>
          </a:bodyPr>
          <a:lstStyle/>
          <a:p>
            <a:r>
              <a:rPr lang="cs-CZ" sz="2200" dirty="0" smtClean="0"/>
              <a:t>V dubnu jsme dokončovali projekt úpravy školní zahrady s názvem „Učíme se v zahradě“, během něhož probíhal jarní úklid zahrady, sběr materiálu do hmyzího hotelu, výroba pítek pro hmyz a ptáčky, vytvoření motýlí loučky, instalace a osev vyvýšených záhonů, pletí, zalévání, následná sklizeň ovoce a zeleniny a jejich další zpracování.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0888"/>
            <a:ext cx="3240360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3648405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0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412776"/>
            <a:ext cx="3168351" cy="4661105"/>
          </a:xfrm>
        </p:spPr>
        <p:txBody>
          <a:bodyPr>
            <a:normAutofit fontScale="92500"/>
          </a:bodyPr>
          <a:lstStyle/>
          <a:p>
            <a:r>
              <a:rPr lang="cs-CZ" sz="2200" dirty="0" smtClean="0"/>
              <a:t>Žáci, kteří byli ve škole prakticky využívali nově vytvořené možnosti, které nám poskytla naše zahrada. Práce na záhonech, zalévání dešťovou vodou, pletí záhonů atd..</a:t>
            </a:r>
          </a:p>
          <a:p>
            <a:r>
              <a:rPr lang="cs-CZ" sz="2200" dirty="0" smtClean="0"/>
              <a:t>Žáci už mohli využívat nové atraktivní prvky naší zahrady:  pocitový chodník, rovnovážná stezka a </a:t>
            </a:r>
            <a:r>
              <a:rPr lang="cs-CZ" sz="2200" dirty="0" err="1" smtClean="0"/>
              <a:t>kuličkovník</a:t>
            </a:r>
            <a:r>
              <a:rPr lang="cs-CZ" sz="2200" dirty="0" smtClean="0"/>
              <a:t>.</a:t>
            </a:r>
            <a:endParaRPr lang="cs-CZ" sz="2200" dirty="0"/>
          </a:p>
        </p:txBody>
      </p:sp>
      <p:pic>
        <p:nvPicPr>
          <p:cNvPr id="5124" name="Picture 4" descr="C:\Users\Reditelka\Desktop\Zahrada prvky\IMG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8943" y="1835823"/>
            <a:ext cx="5112568" cy="38344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38200"/>
          </a:xfrm>
        </p:spPr>
        <p:txBody>
          <a:bodyPr/>
          <a:lstStyle/>
          <a:p>
            <a:r>
              <a:rPr lang="cs-CZ" dirty="0" smtClean="0"/>
              <a:t>Letní 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330242" cy="5043190"/>
          </a:xfrm>
        </p:spPr>
        <p:txBody>
          <a:bodyPr>
            <a:normAutofit/>
          </a:bodyPr>
          <a:lstStyle/>
          <a:p>
            <a:r>
              <a:rPr lang="cs-CZ" sz="2200" dirty="0" smtClean="0"/>
              <a:t>Výroba ptačích budek - Projektový den v rámci polytechnické výchovy a dotvoření ohrazení nádoby na vodu.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1553"/>
            <a:ext cx="5760640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2700"/>
            <a:ext cx="3888432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38113" cy="3253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 descr="E:\školní rok 2019 2020\22 polytechnická výchova\DSCN63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8584" y="4141253"/>
            <a:ext cx="2780928" cy="20856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0168" y="1268761"/>
            <a:ext cx="8587680" cy="1656184"/>
          </a:xfrm>
        </p:spPr>
        <p:txBody>
          <a:bodyPr>
            <a:normAutofit/>
          </a:bodyPr>
          <a:lstStyle/>
          <a:p>
            <a:r>
              <a:rPr lang="cs-CZ" sz="2200" dirty="0"/>
              <a:t>Projektový den „Hravě jíme zdravě“ s nutriční terapeutkou Mgr. </a:t>
            </a:r>
            <a:r>
              <a:rPr lang="cs-CZ" sz="2200" dirty="0" smtClean="0"/>
              <a:t>M</a:t>
            </a:r>
            <a:r>
              <a:rPr lang="hu-HU" sz="2200" dirty="0" smtClean="0">
                <a:latin typeface="Calibri"/>
                <a:cs typeface="Calibri"/>
              </a:rPr>
              <a:t>ű</a:t>
            </a:r>
            <a:r>
              <a:rPr lang="cs-CZ" sz="2200" dirty="0" err="1" smtClean="0"/>
              <a:t>llerovou</a:t>
            </a:r>
            <a:r>
              <a:rPr lang="cs-CZ" sz="2200" dirty="0"/>
              <a:t>. Žáci pracovali na skladbě jídelníčku a vytvářeli potravní pyramidu. Na závěr si sami vyrobili pomazánky ze zeleniny a bylinek z naší zahrady.</a:t>
            </a:r>
          </a:p>
          <a:p>
            <a:endParaRPr lang="cs-CZ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4694132" cy="3520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01008"/>
            <a:ext cx="3420179" cy="25651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47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457200"/>
            <a:ext cx="7299920" cy="838200"/>
          </a:xfrm>
        </p:spPr>
        <p:txBody>
          <a:bodyPr/>
          <a:lstStyle/>
          <a:p>
            <a:r>
              <a:rPr lang="cs-CZ" dirty="0" smtClean="0"/>
              <a:t>Děkujeme za pozornost!!!!</a:t>
            </a:r>
            <a:endParaRPr lang="cs-CZ" dirty="0"/>
          </a:p>
        </p:txBody>
      </p:sp>
      <p:pic>
        <p:nvPicPr>
          <p:cNvPr id="7172" name="Picture 4" descr="C:\Users\Reditelka\Desktop\Zahrada prvky\IMG_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47664" y="1700808"/>
            <a:ext cx="6336704" cy="4752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3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1546" y="1412776"/>
            <a:ext cx="345439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200" dirty="0" smtClean="0"/>
              <a:t>Za aktivity v oblasti EVVO jsme získali titul Zelená škola Olomouckého kraje v roce 2019/2020.</a:t>
            </a:r>
          </a:p>
          <a:p>
            <a:pPr algn="just"/>
            <a:r>
              <a:rPr lang="cs-CZ" sz="2200" dirty="0" smtClean="0"/>
              <a:t>Jsme rádi, že se nám podařilo získat toto ocenění opět po šesti letech.</a:t>
            </a:r>
          </a:p>
          <a:p>
            <a:pPr algn="just"/>
            <a:r>
              <a:rPr lang="cs-CZ" sz="2200" dirty="0" smtClean="0"/>
              <a:t>Snažíme se aplikovat principy EVVO do běžné školní výuky a běžných školních aktivit.</a:t>
            </a:r>
            <a:endParaRPr lang="cs-CZ" sz="2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06" y="1435656"/>
            <a:ext cx="3115187" cy="4153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024744" cy="1143000"/>
          </a:xfrm>
        </p:spPr>
        <p:txBody>
          <a:bodyPr/>
          <a:lstStyle/>
          <a:p>
            <a:r>
              <a:rPr lang="cs-CZ" dirty="0" smtClean="0"/>
              <a:t>Realizace EVVO na naší škole: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412776"/>
            <a:ext cx="7920880" cy="4968552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2200" dirty="0" smtClean="0"/>
              <a:t>Celoročně třídíme odpad (plasty, sklo, papír, nápojové kartony, bioodpad, elektroodpad, baterie).</a:t>
            </a:r>
          </a:p>
          <a:p>
            <a:pPr algn="just"/>
            <a:r>
              <a:rPr lang="cs-CZ" sz="2200" dirty="0" smtClean="0"/>
              <a:t>Vedeme žáky k šetrnému využívání přírodních zdrojů (šetření el. energie- úsporné zářivky, vody- spořiče vody a topení)          a k ochraně životního prostředí.</a:t>
            </a:r>
          </a:p>
          <a:p>
            <a:pPr algn="just"/>
            <a:r>
              <a:rPr lang="cs-CZ" sz="2200" dirty="0" smtClean="0"/>
              <a:t>Aplikujeme badatelskou </a:t>
            </a:r>
            <a:r>
              <a:rPr lang="cs-CZ" sz="2200" dirty="0"/>
              <a:t>a místně </a:t>
            </a:r>
            <a:r>
              <a:rPr lang="cs-CZ" sz="2200" dirty="0" smtClean="0"/>
              <a:t>orientovanou výuku               a podporujeme vztah žáků </a:t>
            </a:r>
            <a:r>
              <a:rPr lang="cs-CZ" sz="2200" dirty="0"/>
              <a:t>k vesnici a blízkému </a:t>
            </a:r>
            <a:r>
              <a:rPr lang="cs-CZ" sz="2200" dirty="0" smtClean="0"/>
              <a:t>okolí (pozorování </a:t>
            </a:r>
            <a:r>
              <a:rPr lang="cs-CZ" sz="2200" dirty="0"/>
              <a:t>změn v růstu liniových alejí a péče o Strom </a:t>
            </a:r>
            <a:r>
              <a:rPr lang="cs-CZ" sz="2200" dirty="0" smtClean="0"/>
              <a:t>republiky, který jsme u příležitosti 100. výročí vzniku ČSR zasadili).</a:t>
            </a:r>
            <a:endParaRPr lang="cs-CZ" sz="2200" dirty="0"/>
          </a:p>
          <a:p>
            <a:pPr algn="just"/>
            <a:r>
              <a:rPr lang="cs-CZ" sz="2200" dirty="0" smtClean="0"/>
              <a:t>Rozvíjíme </a:t>
            </a:r>
            <a:r>
              <a:rPr lang="cs-CZ" sz="2200" dirty="0"/>
              <a:t>manuální </a:t>
            </a:r>
            <a:r>
              <a:rPr lang="cs-CZ" sz="2200" dirty="0" smtClean="0"/>
              <a:t>zručnost žáků </a:t>
            </a:r>
            <a:r>
              <a:rPr lang="cs-CZ" sz="2200" dirty="0"/>
              <a:t>(polytechnická </a:t>
            </a:r>
            <a:r>
              <a:rPr lang="cs-CZ" sz="2200" dirty="0" smtClean="0"/>
              <a:t>výchova- výroba ptačích budek, krmítek atd.).</a:t>
            </a:r>
            <a:endParaRPr lang="cs-CZ" sz="2200" dirty="0"/>
          </a:p>
          <a:p>
            <a:pPr algn="just"/>
            <a:r>
              <a:rPr lang="cs-CZ" sz="2200" dirty="0" smtClean="0"/>
              <a:t>Podněcujeme zájem </a:t>
            </a:r>
            <a:r>
              <a:rPr lang="cs-CZ" sz="2200" dirty="0"/>
              <a:t>žáků o zdravé stravování (projektový den s nutriční terapeutkou a ochutnávkové dny</a:t>
            </a:r>
            <a:r>
              <a:rPr lang="cs-CZ" sz="2200" dirty="0" smtClean="0"/>
              <a:t>).</a:t>
            </a:r>
            <a:endParaRPr lang="cs-CZ" sz="2200" dirty="0"/>
          </a:p>
          <a:p>
            <a:endParaRPr 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val="49548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1981" y="1635751"/>
            <a:ext cx="5240184" cy="3930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4" descr="https://email.seznam.cz/imageresize/?width=1920&amp;height=969&amp;mid=2870&amp;aid=1&amp;uid=103208259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https://email.seznam.cz/imageresize/?width=1920&amp;height=969&amp;mid=2870&amp;aid=1&amp;uid=103208259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2" b="7756"/>
          <a:stretch/>
        </p:blipFill>
        <p:spPr bwMode="auto">
          <a:xfrm>
            <a:off x="4644007" y="3501008"/>
            <a:ext cx="4254119" cy="3079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341986" cy="2506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6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r>
              <a:rPr lang="cs-CZ" dirty="0" smtClean="0"/>
              <a:t>Podzimní 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72816"/>
            <a:ext cx="3528392" cy="5403230"/>
          </a:xfrm>
        </p:spPr>
        <p:txBody>
          <a:bodyPr>
            <a:normAutofit/>
          </a:bodyPr>
          <a:lstStyle/>
          <a:p>
            <a:pPr algn="just"/>
            <a:r>
              <a:rPr lang="cs-CZ" sz="2200" dirty="0" smtClean="0"/>
              <a:t>Sběr a zpracování bylinek z našeho bylinkového koutku.</a:t>
            </a:r>
          </a:p>
          <a:p>
            <a:pPr algn="just"/>
            <a:r>
              <a:rPr lang="cs-CZ" sz="2200" dirty="0" smtClean="0"/>
              <a:t>Setkání se seniory na školní zahradě nazvané „Jak to bylo za našich školních let“, na kterém jsme nabídli ochutnávku pomazánek a křížal, které žáci sami připravili. </a:t>
            </a:r>
            <a:endParaRPr lang="cs-CZ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43" y="1124744"/>
            <a:ext cx="3346049" cy="2509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42" y="3789039"/>
            <a:ext cx="3346049" cy="2509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8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3763144" cy="504056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Koncem října jsme u příležitosti Dne lesa pro žáky zrealizovali vlastní projekt s názvem „Učíme se v lese o lese“.           Tato aktivita probíhala celý    den v lese poblíž školy. Mladší žáci měli projekt zaměřený na obnovu lesa, užitečnost živočichů.   Starší žáci se zaměřili na sledování lesních pater      a skladby lesa, pobytová znamení zvířat a vliv kůrovcové kalamity.         Vše </a:t>
            </a:r>
            <a:r>
              <a:rPr lang="cs-CZ" dirty="0"/>
              <a:t>proběhlo formou her.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34" y="1700808"/>
            <a:ext cx="4896543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089" y="1044531"/>
            <a:ext cx="3981262" cy="5544616"/>
          </a:xfrm>
        </p:spPr>
        <p:txBody>
          <a:bodyPr>
            <a:normAutofit/>
          </a:bodyPr>
          <a:lstStyle/>
          <a:p>
            <a:r>
              <a:rPr lang="cs-CZ" sz="2200" dirty="0" smtClean="0"/>
              <a:t>V listopadu proběhla instalace nádob na bioodpad a podzimní úklid zahrady</a:t>
            </a:r>
          </a:p>
          <a:p>
            <a:r>
              <a:rPr lang="cs-CZ" sz="2200" dirty="0" smtClean="0"/>
              <a:t>V prosinci jsme měli projektový den „Vánoce v lese“ (krmení zvířat, vhodná skladba potravy) </a:t>
            </a:r>
            <a:r>
              <a:rPr lang="cs-CZ" sz="2200" dirty="0"/>
              <a:t> </a:t>
            </a:r>
            <a:r>
              <a:rPr lang="cs-CZ" sz="2200" dirty="0" smtClean="0"/>
              <a:t>                        ve spolupráci s Mysliveckým sdružením Bradlo Troubelice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4" b="18171"/>
          <a:stretch/>
        </p:blipFill>
        <p:spPr bwMode="auto">
          <a:xfrm>
            <a:off x="4366351" y="1052736"/>
            <a:ext cx="4411538" cy="28283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b="8502"/>
          <a:stretch/>
        </p:blipFill>
        <p:spPr bwMode="auto">
          <a:xfrm rot="5400000">
            <a:off x="5071912" y="4054552"/>
            <a:ext cx="2963515" cy="2184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Reditelka\Desktop\Zahrada prvky\IMG_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8037" y="4546602"/>
            <a:ext cx="2140304" cy="16052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editelka\Desktop\Zahrada prvky\IMG_0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r="11052" b="8562"/>
          <a:stretch/>
        </p:blipFill>
        <p:spPr bwMode="auto">
          <a:xfrm rot="5400000">
            <a:off x="2523257" y="4455598"/>
            <a:ext cx="2140302" cy="17872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292" y="260648"/>
            <a:ext cx="8686800" cy="838200"/>
          </a:xfrm>
        </p:spPr>
        <p:txBody>
          <a:bodyPr/>
          <a:lstStyle/>
          <a:p>
            <a:r>
              <a:rPr lang="cs-CZ" dirty="0" smtClean="0"/>
              <a:t>Zimní 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4483224" cy="5979294"/>
          </a:xfrm>
        </p:spPr>
        <p:txBody>
          <a:bodyPr>
            <a:normAutofit/>
          </a:bodyPr>
          <a:lstStyle/>
          <a:p>
            <a:r>
              <a:rPr lang="cs-CZ" sz="2200" dirty="0" smtClean="0"/>
              <a:t>V lednu proběhla návštěva dvou výukových programů v SEV </a:t>
            </a:r>
            <a:r>
              <a:rPr lang="cs-CZ" sz="2200" dirty="0" err="1" smtClean="0"/>
              <a:t>Sluňákov</a:t>
            </a:r>
            <a:r>
              <a:rPr lang="cs-CZ" sz="2200" dirty="0" smtClean="0"/>
              <a:t>.</a:t>
            </a:r>
          </a:p>
          <a:p>
            <a:r>
              <a:rPr lang="cs-CZ" sz="2200" dirty="0" smtClean="0"/>
              <a:t>V únoru jsme zrealizovali vlastní výukový program „Od zrníčka k bochníčku“ ve spolupráci             s Mgr. Terezou Pacovskou.</a:t>
            </a:r>
          </a:p>
          <a:p>
            <a:r>
              <a:rPr lang="cs-CZ" sz="2200" dirty="0" smtClean="0"/>
              <a:t>V průběhu zimy jsme také přikrmovali ptáčky vhodnou potravou. Vyráběli jsme lojové koule a semínkové závěsy. Díky tomu se žáci učili poznávat zástupce stálých ptáků v našem okolí během jejich návštěv v krmítkách.</a:t>
            </a:r>
            <a:endParaRPr lang="cs-CZ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663746" cy="27478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54" y="4142773"/>
            <a:ext cx="3596069" cy="2646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r>
              <a:rPr lang="cs-CZ" dirty="0" smtClean="0"/>
              <a:t>Jarní 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340768"/>
            <a:ext cx="4494974" cy="4899174"/>
          </a:xfrm>
        </p:spPr>
        <p:txBody>
          <a:bodyPr>
            <a:normAutofit lnSpcReduction="10000"/>
          </a:bodyPr>
          <a:lstStyle/>
          <a:p>
            <a:r>
              <a:rPr lang="cs-CZ" sz="2200" dirty="0" smtClean="0"/>
              <a:t>Začátkem března proběhl projektový Den vody, kdy jsme měřili a počítali spotřebu vody     v domácnostech v běžném chodu rodiny a navrhovali možnosti její úspory.</a:t>
            </a:r>
          </a:p>
          <a:p>
            <a:r>
              <a:rPr lang="cs-CZ" sz="2200" dirty="0"/>
              <a:t>J</a:t>
            </a:r>
            <a:r>
              <a:rPr lang="cs-CZ" sz="2200" dirty="0" smtClean="0"/>
              <a:t>arní období nám nabourala mimořádná opatření v souvislosti se šířením Covid</a:t>
            </a:r>
            <a:r>
              <a:rPr lang="cs-CZ" sz="2200" dirty="0"/>
              <a:t>-</a:t>
            </a:r>
            <a:r>
              <a:rPr lang="cs-CZ" sz="2200" dirty="0" smtClean="0"/>
              <a:t>19, díky kterému jsme museli začít používat ve zvýšené míře papírové ručníky, velké množství desinfekce a čistících prostředků při provozu školy, což naši snahu o ekologický provoz narušilo.</a:t>
            </a:r>
            <a:endParaRPr lang="cs-CZ" sz="2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74" y="1196752"/>
            <a:ext cx="4092430" cy="3069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82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715</TotalTime>
  <Words>768</Words>
  <Application>Microsoft Office PowerPoint</Application>
  <PresentationFormat>Předvádění na obrazovce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Cesta</vt:lpstr>
      <vt:lpstr>Základní škola Nová Hradečná okres Olomouc, příspěvková organizace  </vt:lpstr>
      <vt:lpstr>Prezentace aplikace PowerPoint</vt:lpstr>
      <vt:lpstr>Realizace EVVO na naší škole:</vt:lpstr>
      <vt:lpstr>Prezentace aplikace PowerPoint</vt:lpstr>
      <vt:lpstr>Podzimní aktivity</vt:lpstr>
      <vt:lpstr>Prezentace aplikace PowerPoint</vt:lpstr>
      <vt:lpstr>Prezentace aplikace PowerPoint</vt:lpstr>
      <vt:lpstr>Zimní aktivity</vt:lpstr>
      <vt:lpstr>Jarní aktivity</vt:lpstr>
      <vt:lpstr>Prezentace aplikace PowerPoint</vt:lpstr>
      <vt:lpstr>Prezentace aplikace PowerPoint</vt:lpstr>
      <vt:lpstr>Letní aktivity</vt:lpstr>
      <vt:lpstr>Prezentace aplikace PowerPoint</vt:lpstr>
      <vt:lpstr>Prezentace aplikace PowerPoint</vt:lpstr>
      <vt:lpstr>Děkujeme za pozornost!!!!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škola Nová Hradečná okres Olomouc, příspěvková organizace</dc:title>
  <dc:creator>SKOLA</dc:creator>
  <cp:lastModifiedBy>skola</cp:lastModifiedBy>
  <cp:revision>32</cp:revision>
  <dcterms:created xsi:type="dcterms:W3CDTF">2021-02-18T12:44:51Z</dcterms:created>
  <dcterms:modified xsi:type="dcterms:W3CDTF">2021-03-10T09:11:23Z</dcterms:modified>
</cp:coreProperties>
</file>